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6514F5F-D9D6-4BED-95F7-AF39716D467D}" type="datetimeFigureOut">
              <a:rPr lang="en-US" smtClean="0"/>
              <a:pPr/>
              <a:t>5/18/2010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EA1101-65B1-4D46-9D5B-EBCF439272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sndAc>
      <p:stSnd>
        <p:snd r:embed="rId13" name="click.wav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Reading Improvement Through Homework Help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Fatimah Washington</a:t>
            </a:r>
          </a:p>
          <a:p>
            <a:r>
              <a:rPr lang="en-US" dirty="0" smtClean="0"/>
              <a:t>Ed 702.22 </a:t>
            </a:r>
          </a:p>
          <a:p>
            <a:r>
              <a:rPr lang="en-US" dirty="0" smtClean="0"/>
              <a:t>Spring 2010</a:t>
            </a:r>
            <a:endParaRPr lang="en-US" dirty="0"/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505200"/>
            <a:ext cx="1100137" cy="180498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Statement of the Problem</a:t>
            </a:r>
          </a:p>
          <a:p>
            <a:r>
              <a:rPr lang="en-US" sz="4800" dirty="0" smtClean="0"/>
              <a:t>Review of related literature</a:t>
            </a:r>
          </a:p>
          <a:p>
            <a:r>
              <a:rPr lang="en-US" sz="4800" dirty="0" smtClean="0"/>
              <a:t>Statement of Hypothesis</a:t>
            </a:r>
          </a:p>
          <a:p>
            <a:endParaRPr lang="en-US" dirty="0"/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of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		Lack of both parental involvement and resources negatively affect the reading scores of students with low S.E.S</a:t>
            </a:r>
            <a:r>
              <a:rPr lang="en-US" sz="4000" b="1" dirty="0" smtClean="0"/>
              <a:t>. </a:t>
            </a:r>
            <a:endParaRPr lang="en-US" sz="4000" dirty="0" smtClean="0"/>
          </a:p>
          <a:p>
            <a:pPr>
              <a:buNone/>
            </a:pPr>
            <a:endParaRPr lang="en-US" sz="4000" dirty="0"/>
          </a:p>
        </p:txBody>
      </p:sp>
      <p:pic>
        <p:nvPicPr>
          <p:cNvPr id="2050" name="Picture 2" descr="C:\Program Files\Microsoft Office\MEDIA\CAGCAT10\j023468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9288" y="5124450"/>
            <a:ext cx="1228725" cy="7239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Contemporary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35608"/>
          </a:xfrm>
        </p:spPr>
        <p:txBody>
          <a:bodyPr/>
          <a:lstStyle/>
          <a:p>
            <a:r>
              <a:rPr lang="en-US" dirty="0" smtClean="0"/>
              <a:t>Family literacy as a third space between home and school (Pahl &amp; Kelly, 2005).</a:t>
            </a:r>
          </a:p>
          <a:p>
            <a:r>
              <a:rPr lang="en-US" dirty="0" smtClean="0"/>
              <a:t>Interactive homework assignments (Bailey, 2006)</a:t>
            </a:r>
          </a:p>
          <a:p>
            <a:r>
              <a:rPr lang="en-US" dirty="0" smtClean="0"/>
              <a:t>Reading First: A component of the No</a:t>
            </a:r>
          </a:p>
          <a:p>
            <a:pPr>
              <a:buNone/>
            </a:pPr>
            <a:r>
              <a:rPr lang="en-US" dirty="0" smtClean="0"/>
              <a:t> Child Left Behind Act (Whitfield, 2005) </a:t>
            </a:r>
          </a:p>
          <a:p>
            <a:r>
              <a:rPr lang="en-US" dirty="0" smtClean="0"/>
              <a:t>School support strategies (Sen. et al.,2009)</a:t>
            </a:r>
          </a:p>
          <a:p>
            <a:r>
              <a:rPr lang="en-US" dirty="0" smtClean="0"/>
              <a:t>Explicit Phonemic Awareness and Decoding Skills Instruction (Ryder,2007)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707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Review of Related Literature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8201"/>
          <a:ext cx="8305800" cy="5897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</a:t>
                      </a:r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Parent involvement can positively</a:t>
                      </a:r>
                      <a:r>
                        <a:rPr lang="en-US" sz="1600" baseline="0" dirty="0" smtClean="0"/>
                        <a:t> affect academic achievement and help to solve some behavioral problems. (Domina,2005 &amp; </a:t>
                      </a:r>
                      <a:r>
                        <a:rPr lang="en-US" sz="1600" baseline="0" dirty="0" err="1" smtClean="0"/>
                        <a:t>Patall</a:t>
                      </a:r>
                      <a:r>
                        <a:rPr lang="en-US" sz="1600" baseline="0" dirty="0" smtClean="0"/>
                        <a:t> et.al 2008 &amp; </a:t>
                      </a:r>
                      <a:r>
                        <a:rPr lang="en-US" sz="1600" baseline="0" dirty="0" err="1" smtClean="0"/>
                        <a:t>Senechal</a:t>
                      </a:r>
                      <a:r>
                        <a:rPr lang="en-US" sz="1600" baseline="0" dirty="0" smtClean="0"/>
                        <a:t>; Young 2008)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Parent</a:t>
                      </a:r>
                      <a:r>
                        <a:rPr lang="en-US" sz="1600" baseline="0" dirty="0" smtClean="0"/>
                        <a:t> educational level, social status as well as the student’s environment can affect students negatively. (Tam 2009 &amp; Walberg, 1976&amp; 1981 &amp; </a:t>
                      </a:r>
                      <a:r>
                        <a:rPr lang="en-US" sz="1600" baseline="0" dirty="0" err="1" smtClean="0"/>
                        <a:t>Eccleston</a:t>
                      </a:r>
                      <a:r>
                        <a:rPr lang="en-US" sz="1600" baseline="0" dirty="0" smtClean="0"/>
                        <a:t> et.al, 2010 &amp; </a:t>
                      </a:r>
                      <a:r>
                        <a:rPr lang="en-US" sz="1600" baseline="0" dirty="0" err="1" smtClean="0"/>
                        <a:t>Horvat</a:t>
                      </a:r>
                      <a:r>
                        <a:rPr lang="en-US" sz="1600" baseline="0" dirty="0" smtClean="0"/>
                        <a:t>-McNamara et.al, 2003 &amp; </a:t>
                      </a:r>
                      <a:r>
                        <a:rPr lang="en-US" sz="1600" baseline="0" dirty="0" err="1" smtClean="0"/>
                        <a:t>Myberg</a:t>
                      </a:r>
                      <a:r>
                        <a:rPr lang="en-US" sz="1600" baseline="0" dirty="0" smtClean="0"/>
                        <a:t>, 2008)</a:t>
                      </a:r>
                      <a:r>
                        <a:rPr lang="en-US" sz="1600" dirty="0" smtClean="0"/>
                        <a:t> </a:t>
                      </a:r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There is a push to “build a bridge” between schools and parents. (Reed,2009</a:t>
                      </a:r>
                      <a:r>
                        <a:rPr lang="en-US" sz="1600" baseline="0" dirty="0" smtClean="0"/>
                        <a:t> &amp;Bailey, 2006 &amp; Watkins, 1997 &amp; Cook, 2005 &amp; Goddard et.al ,2001)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Low Income working parents face unique barriers  that hinder parental involvement.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Heymann</a:t>
                      </a:r>
                      <a:r>
                        <a:rPr lang="en-US" sz="1600" dirty="0" smtClean="0"/>
                        <a:t> ;Earle</a:t>
                      </a:r>
                      <a:r>
                        <a:rPr lang="en-US" sz="1600" baseline="0" dirty="0" smtClean="0"/>
                        <a:t> 2000)</a:t>
                      </a: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There are school base strategies that are in place to help children to succeed in homework. (Margolis, 2004 &amp; Ryder, 2007 &amp; </a:t>
                      </a:r>
                      <a:r>
                        <a:rPr lang="en-US" sz="1600" dirty="0" err="1" smtClean="0"/>
                        <a:t>Sen</a:t>
                      </a:r>
                      <a:r>
                        <a:rPr lang="en-US" sz="1600" dirty="0" smtClean="0"/>
                        <a:t> et.</a:t>
                      </a:r>
                      <a:r>
                        <a:rPr lang="en-US" sz="1600" baseline="0" dirty="0" smtClean="0"/>
                        <a:t> al. 2009 &amp; Whitfield, 2005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Educators are failing in their efforts to communicate with parents and assign homework. (Margolis, 2004 &amp; Skinner 2004 &amp; Gill, 2003)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Tutoring</a:t>
                      </a:r>
                      <a:r>
                        <a:rPr lang="en-US" sz="1600" baseline="0" dirty="0" smtClean="0"/>
                        <a:t> centers such as Sylvan learning center, </a:t>
                      </a:r>
                      <a:r>
                        <a:rPr lang="en-US" sz="1600" baseline="0" dirty="0" err="1" smtClean="0"/>
                        <a:t>Kumon</a:t>
                      </a:r>
                      <a:r>
                        <a:rPr lang="en-US" sz="1600" baseline="0" dirty="0" smtClean="0"/>
                        <a:t> and Huntington learning centers are available.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tutoring  can be costly.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Parents of low SES</a:t>
                      </a:r>
                      <a:r>
                        <a:rPr lang="en-US" sz="1600" baseline="0" dirty="0" smtClean="0"/>
                        <a:t> have limited resources. (</a:t>
                      </a:r>
                      <a:r>
                        <a:rPr lang="en-US" sz="1600" baseline="0" dirty="0" err="1" smtClean="0"/>
                        <a:t>Horvat</a:t>
                      </a:r>
                      <a:r>
                        <a:rPr lang="en-US" sz="1600" baseline="0" dirty="0" smtClean="0"/>
                        <a:t> et.al, 2003)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of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HR1: Implementing reading instruction for 15 minutes five days a week over an eight week period will improve the literacy scores of 10 at-risk first grade students of school x.</a:t>
            </a:r>
            <a:endParaRPr lang="en-US" dirty="0"/>
          </a:p>
        </p:txBody>
      </p:sp>
      <p:pic>
        <p:nvPicPr>
          <p:cNvPr id="3074" name="Picture 2" descr="C:\Program Files\Microsoft Office\MEDIA\CAGCAT10\j029770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6863" y="4319588"/>
            <a:ext cx="1479550" cy="182086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Bailey, L. (October 2006). Interactive Homework: A Tool for Fostering Parent-Child Interactions and Improving Learning Outcomes for At-Risk Young Children.  </a:t>
            </a:r>
            <a:r>
              <a:rPr lang="en-US" sz="1600" i="1" dirty="0" smtClean="0"/>
              <a:t>Early Childhood Education Journal.</a:t>
            </a:r>
            <a:r>
              <a:rPr lang="en-US" sz="1600" dirty="0" smtClean="0"/>
              <a:t> </a:t>
            </a:r>
            <a:r>
              <a:rPr lang="en-US" sz="1600" i="1" dirty="0" smtClean="0"/>
              <a:t>105</a:t>
            </a:r>
            <a:r>
              <a:rPr lang="en-US" sz="1600" dirty="0" smtClean="0"/>
              <a:t>  1 155-167</a:t>
            </a:r>
          </a:p>
          <a:p>
            <a:pPr>
              <a:buNone/>
            </a:pPr>
            <a:r>
              <a:rPr lang="en-US" sz="1600" dirty="0" smtClean="0"/>
              <a:t>Cook, M.(July 2005). ‘A Place of Their Own’: creating a classroom ‘third space’ to support a continuum of text construction between home and school.  </a:t>
            </a:r>
            <a:r>
              <a:rPr lang="en-US" sz="1600" i="1" dirty="0" smtClean="0"/>
              <a:t>Literacy.  39</a:t>
            </a:r>
            <a:r>
              <a:rPr lang="en-US" sz="1600" dirty="0" smtClean="0"/>
              <a:t>  85-90</a:t>
            </a:r>
          </a:p>
          <a:p>
            <a:pPr>
              <a:buNone/>
            </a:pPr>
            <a:r>
              <a:rPr lang="en-US" sz="1600" dirty="0" err="1" smtClean="0"/>
              <a:t>Domina</a:t>
            </a:r>
            <a:r>
              <a:rPr lang="en-US" sz="1600" dirty="0" smtClean="0"/>
              <a:t>, T. (July 2005).  Leveling the Home Advantage: Assessing the effectiveness of Parental Involvement in </a:t>
            </a:r>
            <a:r>
              <a:rPr lang="en-US" sz="1600" dirty="0" err="1" smtClean="0"/>
              <a:t>Elelmentary</a:t>
            </a:r>
            <a:r>
              <a:rPr lang="en-US" sz="1600" dirty="0" smtClean="0"/>
              <a:t>  School.  Sociology of Education. 78 </a:t>
            </a:r>
            <a:r>
              <a:rPr lang="en-US" sz="1600" i="1" dirty="0" smtClean="0"/>
              <a:t>233-249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Heymann, S. J.; Earle, A. (Winter 2008). Low Income Parents: How do Working Conditions Affect Their Opportunity To Help School-Age Children At Risk.  </a:t>
            </a:r>
            <a:r>
              <a:rPr lang="en-US" sz="1600" i="1" dirty="0" smtClean="0"/>
              <a:t>American Educational Research Journal. 37 4 33-848</a:t>
            </a:r>
          </a:p>
          <a:p>
            <a:pPr>
              <a:buNone/>
            </a:pPr>
            <a:r>
              <a:rPr lang="en-US" sz="1600" dirty="0" err="1" smtClean="0"/>
              <a:t>Horvat</a:t>
            </a:r>
            <a:r>
              <a:rPr lang="en-US" sz="1600" dirty="0" smtClean="0"/>
              <a:t>, E.; </a:t>
            </a:r>
            <a:r>
              <a:rPr lang="en-US" sz="1600" dirty="0" err="1" smtClean="0"/>
              <a:t>Weininger</a:t>
            </a:r>
            <a:r>
              <a:rPr lang="en-US" sz="1600" dirty="0" smtClean="0"/>
              <a:t>, E.B.; </a:t>
            </a:r>
            <a:r>
              <a:rPr lang="en-US" sz="1600" dirty="0" err="1" smtClean="0"/>
              <a:t>Lareau</a:t>
            </a:r>
            <a:r>
              <a:rPr lang="en-US" sz="1600" dirty="0" smtClean="0"/>
              <a:t>, A. (Summer 2003). From Social Ties To Social Capital: Class differences in the Relations Between Schools and Parent Networks.  </a:t>
            </a:r>
            <a:r>
              <a:rPr lang="en-US" sz="1600" i="1" dirty="0" smtClean="0"/>
              <a:t>American </a:t>
            </a:r>
            <a:r>
              <a:rPr lang="en-US" sz="1600" i="1" dirty="0" err="1" smtClean="0"/>
              <a:t>Eucational</a:t>
            </a:r>
            <a:r>
              <a:rPr lang="en-US" sz="1600" i="1" dirty="0" smtClean="0"/>
              <a:t> Research Journal.  40 </a:t>
            </a:r>
            <a:r>
              <a:rPr lang="en-US" sz="1600" dirty="0" smtClean="0"/>
              <a:t>2 319-351</a:t>
            </a:r>
          </a:p>
          <a:p>
            <a:pPr>
              <a:buNone/>
            </a:pPr>
            <a:r>
              <a:rPr lang="en-US" sz="1600" dirty="0" smtClean="0"/>
              <a:t>Margolis, H. (October 2004).  Resolving Struggling Learners’ Homework Difficulties: Working With Elementary School Learners and Parents.  </a:t>
            </a:r>
            <a:r>
              <a:rPr lang="en-US" sz="1600" i="1" dirty="0" smtClean="0"/>
              <a:t>Reading Psychology An International Quarterly</a:t>
            </a:r>
            <a:r>
              <a:rPr lang="en-US" sz="1600" dirty="0" smtClean="0"/>
              <a:t> .  </a:t>
            </a:r>
            <a:r>
              <a:rPr lang="en-US" sz="1600" i="1" dirty="0" smtClean="0"/>
              <a:t>25</a:t>
            </a:r>
            <a:r>
              <a:rPr lang="en-US" sz="1600" dirty="0" smtClean="0"/>
              <a:t> 4  225-260</a:t>
            </a:r>
          </a:p>
          <a:p>
            <a:pPr>
              <a:buNone/>
            </a:pPr>
            <a:r>
              <a:rPr lang="en-US" sz="1600" dirty="0" smtClean="0"/>
              <a:t>Pahl, K. ; Kelly, S. (July 2005). Family Literacy As A Third Space Between  Home and School: Some Case Studies of Practice. </a:t>
            </a:r>
            <a:r>
              <a:rPr lang="en-US" sz="1600" i="1" dirty="0" smtClean="0"/>
              <a:t>Literacy. 9</a:t>
            </a:r>
            <a:r>
              <a:rPr lang="en-US" sz="1600" dirty="0" smtClean="0"/>
              <a:t>1-97</a:t>
            </a:r>
          </a:p>
          <a:p>
            <a:pPr>
              <a:buNone/>
            </a:pPr>
            <a:r>
              <a:rPr lang="en-US" sz="1600" dirty="0" smtClean="0"/>
              <a:t>Reed, W. A. (2009).  The Bridge is Built: The Role of Local Teachers in an Urban Elementary School.  </a:t>
            </a:r>
            <a:r>
              <a:rPr lang="en-US" sz="1600" i="1" dirty="0" smtClean="0"/>
              <a:t>The School Community Journal 19</a:t>
            </a:r>
            <a:r>
              <a:rPr lang="en-US" sz="1600" dirty="0" smtClean="0"/>
              <a:t> 1 59-75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262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Ryder, J.; </a:t>
            </a:r>
            <a:r>
              <a:rPr lang="en-US" sz="1800" dirty="0" err="1" smtClean="0"/>
              <a:t>Tummer</a:t>
            </a:r>
            <a:r>
              <a:rPr lang="en-US" sz="1800" dirty="0" smtClean="0"/>
              <a:t>, W.; </a:t>
            </a:r>
            <a:r>
              <a:rPr lang="en-US" sz="1800" dirty="0" err="1" smtClean="0"/>
              <a:t>Greaney</a:t>
            </a:r>
            <a:r>
              <a:rPr lang="en-US" sz="1800" dirty="0" smtClean="0"/>
              <a:t>, K. (Explicit Instruction in Phonemic Awareness and Phonemically Based Decoding Skills as an Intervention Strategy for Struggling Readers in Whole Language Classrooms.   </a:t>
            </a:r>
            <a:r>
              <a:rPr lang="en-US" sz="1800" i="1" dirty="0" smtClean="0"/>
              <a:t>Reading And Writing: An Interdisciplinary Journal. 21</a:t>
            </a:r>
            <a:r>
              <a:rPr lang="en-US" sz="1800" dirty="0" smtClean="0"/>
              <a:t> 4  349-369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Sen., A.; Burns, S.; Miller, D. (September 2009).  Teacher Strategies To Help Fourth-Graders Having Difficulty in Reading: An International Perspective.</a:t>
            </a:r>
            <a:r>
              <a:rPr lang="en-US" sz="1800" i="1" dirty="0" smtClean="0"/>
              <a:t> National Center For Education Statistics.  1-16</a:t>
            </a:r>
          </a:p>
          <a:p>
            <a:pPr>
              <a:buNone/>
            </a:pPr>
            <a:endParaRPr lang="en-US" sz="1800" i="1" dirty="0" smtClean="0"/>
          </a:p>
          <a:p>
            <a:pPr>
              <a:buNone/>
            </a:pPr>
            <a:r>
              <a:rPr lang="en-US" sz="1800" dirty="0" smtClean="0"/>
              <a:t>Senechal, M; Young L.</a:t>
            </a:r>
            <a:r>
              <a:rPr lang="en-US" sz="1800" i="1" dirty="0" smtClean="0"/>
              <a:t> (</a:t>
            </a:r>
            <a:r>
              <a:rPr lang="en-US" sz="1800" dirty="0" smtClean="0"/>
              <a:t>September 2008). The Effect of Family Literacy Interventions On Children's’ Acquisition Of Reading From Kindergarten to Grade 3: A Meta Analytic Review. 880-907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Tam, V. C.; Chan, Raymond. (2008) Parent Involvement In Primary Children’s Home Work In Hong Kong. </a:t>
            </a:r>
            <a:r>
              <a:rPr lang="en-US" sz="1800" i="1" dirty="0" smtClean="0"/>
              <a:t>School Community Journal.</a:t>
            </a:r>
            <a:r>
              <a:rPr lang="en-US" sz="1800" dirty="0" smtClean="0"/>
              <a:t> </a:t>
            </a:r>
            <a:r>
              <a:rPr lang="en-US" sz="1800" i="1" dirty="0" smtClean="0"/>
              <a:t>19 </a:t>
            </a:r>
            <a:r>
              <a:rPr lang="en-US" sz="1800" dirty="0" smtClean="0"/>
              <a:t>2 81-100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Watkins, T. (September-October 1997).  Teacher Communication, Child Achievement And Parent Traits in Parent Involvement Models. </a:t>
            </a:r>
            <a:r>
              <a:rPr lang="en-US" sz="1800" i="1" dirty="0" smtClean="0"/>
              <a:t>Journal of Education Research </a:t>
            </a:r>
            <a:r>
              <a:rPr lang="en-US" sz="1800" dirty="0" smtClean="0"/>
              <a:t>91</a:t>
            </a:r>
            <a:r>
              <a:rPr lang="en-US" sz="1800" i="1" dirty="0" smtClean="0"/>
              <a:t> 1 81-100</a:t>
            </a:r>
          </a:p>
          <a:p>
            <a:pPr>
              <a:buNone/>
            </a:pPr>
            <a:endParaRPr lang="en-US" sz="1800" i="1" dirty="0" smtClean="0"/>
          </a:p>
          <a:p>
            <a:pPr>
              <a:buNone/>
            </a:pPr>
            <a:r>
              <a:rPr lang="en-US" sz="1800" i="1" dirty="0" smtClean="0"/>
              <a:t>Whitfield, P.; (2005). No Child Left Behind : Leaving The Arts Behind In Developing Young Children’s Literacy. </a:t>
            </a:r>
            <a:r>
              <a:rPr lang="en-US" sz="1800" dirty="0" smtClean="0"/>
              <a:t>11</a:t>
            </a:r>
            <a:r>
              <a:rPr lang="en-US" sz="1800" i="1" dirty="0" smtClean="0"/>
              <a:t> 2 43-54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628</TotalTime>
  <Words>806</Words>
  <Application>Microsoft Office PowerPoint</Application>
  <PresentationFormat>On-screen Show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Reading Improvement Through Homework Help</vt:lpstr>
      <vt:lpstr>Table of Contents</vt:lpstr>
      <vt:lpstr>Statement of the Problem</vt:lpstr>
      <vt:lpstr>Contemporary Practices</vt:lpstr>
      <vt:lpstr>Review of Related Literature</vt:lpstr>
      <vt:lpstr>Statement of Hypothesis</vt:lpstr>
      <vt:lpstr>Sources</vt:lpstr>
      <vt:lpstr>Slide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Improvement Through Homework Help</dc:title>
  <dc:creator>Fatimah Washington</dc:creator>
  <cp:lastModifiedBy>Fatimah Washington</cp:lastModifiedBy>
  <cp:revision>60</cp:revision>
  <dcterms:created xsi:type="dcterms:W3CDTF">2010-03-22T18:49:08Z</dcterms:created>
  <dcterms:modified xsi:type="dcterms:W3CDTF">2010-05-18T20:28:23Z</dcterms:modified>
</cp:coreProperties>
</file>